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7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0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5E9CF-5E10-4B61-A272-A767A7CE015D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0C1F5-A034-45F5-9022-B71D514A3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08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78E34-0055-4269-903A-6D1999978D37}" type="datetime1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D095B-999E-40B1-A0A4-BF92AFDFE2E8}" type="datetime1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D78B-96A4-42A0-8674-56624FEF4FEE}" type="datetime1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B0A8B-3340-42B6-9F3D-C4AB50036DB1}" type="datetime1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F578-1745-4865-B104-D8F81DBFB873}" type="datetime1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D09A-CDC6-486B-85E2-834D5C8C56C4}" type="datetime1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5D19-BDF2-4F40-8185-790C45FFC335}" type="datetime1">
              <a:rPr lang="en-US" smtClean="0"/>
              <a:t>9/22/2025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722-3705-4EF9-935A-5F88EED38B7A}" type="datetime1">
              <a:rPr lang="en-US" smtClean="0"/>
              <a:t>9/22/2025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FBC3E-E606-4BB4-AC99-64E5EE3E2607}" type="datetime1">
              <a:rPr lang="en-US" smtClean="0"/>
              <a:t>9/22/2025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6492-C945-49C4-8F1D-24CCE8A08D53}" type="datetime1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8D201-B337-4269-9DD0-ABD128F70B34}" type="datetime1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11382-5EB1-445D-9A8E-71397E8C80E2}" type="datetime1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10" Type="http://schemas.openxmlformats.org/officeDocument/2006/relationships/image" Target="../media/image17.png"/><Relationship Id="rId4" Type="http://schemas.openxmlformats.org/officeDocument/2006/relationships/image" Target="../media/image11.emf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sz="5600" b="1" dirty="0" err="1"/>
              <a:t>ThyRAD</a:t>
            </a:r>
            <a:endParaRPr sz="5600" b="1" dirty="0"/>
          </a:p>
          <a:p>
            <a:pPr algn="l"/>
            <a:r>
              <a:rPr sz="2800" dirty="0"/>
              <a:t>Thyroid Radioactive Decay Prediction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sz="2200" dirty="0"/>
              <a:t>Quick Start User Guide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D6D1D4F-82AB-4BCF-80A2-C7F63C288EA9}"/>
              </a:ext>
            </a:extLst>
          </p:cNvPr>
          <p:cNvSpPr/>
          <p:nvPr/>
        </p:nvSpPr>
        <p:spPr>
          <a:xfrm>
            <a:off x="0" y="6537960"/>
            <a:ext cx="914400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0EA64DF-0395-412D-A186-9752ACD1C2F9}"/>
              </a:ext>
            </a:extLst>
          </p:cNvPr>
          <p:cNvSpPr txBox="1"/>
          <p:nvPr/>
        </p:nvSpPr>
        <p:spPr>
          <a:xfrm>
            <a:off x="7466119" y="6596107"/>
            <a:ext cx="9419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000" dirty="0" err="1"/>
              <a:t>ThyRAD</a:t>
            </a:r>
            <a:r>
              <a:rPr sz="1000" dirty="0"/>
              <a:t> v0.63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C9EDCDF8-5AFF-483E-A09D-E129F19199E3}"/>
              </a:ext>
            </a:extLst>
          </p:cNvPr>
          <p:cNvSpPr txBox="1"/>
          <p:nvPr/>
        </p:nvSpPr>
        <p:spPr>
          <a:xfrm>
            <a:off x="8574827" y="6596107"/>
            <a:ext cx="4536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00" b="1" i="1" dirty="0"/>
              <a:t>P 01</a:t>
            </a:r>
            <a:endParaRPr sz="1000" b="1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34706"/>
            <a:ext cx="4480559" cy="544755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973983" y="274911"/>
            <a:ext cx="3895697" cy="5601533"/>
          </a:xfrm>
          <a:prstGeom prst="rect">
            <a:avLst/>
          </a:prstGeom>
          <a:noFill/>
        </p:spPr>
        <p:txBody>
          <a:bodyPr wrap="square" lIns="73152" rIns="73152">
            <a:spAutoFit/>
          </a:bodyPr>
          <a:lstStyle/>
          <a:p>
            <a:pPr algn="l">
              <a:spcAft>
                <a:spcPts val="400"/>
              </a:spcAft>
            </a:pPr>
            <a:r>
              <a:rPr lang="en-US" sz="1600" dirty="0">
                <a:solidFill>
                  <a:srgbClr val="003366"/>
                </a:solidFill>
                <a:latin typeface="+mj-lt"/>
              </a:rPr>
              <a:t>131</a:t>
            </a:r>
            <a:r>
              <a:rPr sz="1600" dirty="0">
                <a:solidFill>
                  <a:srgbClr val="003366"/>
                </a:solidFill>
                <a:latin typeface="+mj-lt"/>
              </a:rPr>
              <a:t>I Therapy</a:t>
            </a:r>
            <a:r>
              <a:rPr lang="it-IT" sz="1600" dirty="0">
                <a:solidFill>
                  <a:srgbClr val="003366"/>
                </a:solidFill>
                <a:latin typeface="+mj-lt"/>
              </a:rPr>
              <a:t> </a:t>
            </a:r>
            <a:r>
              <a:rPr sz="1200" dirty="0">
                <a:latin typeface="+mj-lt"/>
              </a:rPr>
              <a:t>Reference value for the decay model. This value may correspond to the activity to be administered for patient therapy (e.g. 100 mCi).</a:t>
            </a:r>
          </a:p>
          <a:p>
            <a:pPr algn="l">
              <a:spcAft>
                <a:spcPts val="0"/>
              </a:spcAft>
            </a:pPr>
            <a:r>
              <a:rPr sz="1200" b="1" i="1" dirty="0">
                <a:solidFill>
                  <a:schemeClr val="tx2"/>
                </a:solidFill>
                <a:latin typeface="+mj-lt"/>
              </a:rPr>
              <a:t>In our validation study, measurements were performed on a phantom using a hand-held survey meter, aligned with the source at approximately 1 </a:t>
            </a:r>
            <a:r>
              <a:rPr lang="it-IT" sz="1200" b="1" i="1" dirty="0" err="1">
                <a:solidFill>
                  <a:schemeClr val="tx2"/>
                </a:solidFill>
                <a:latin typeface="+mj-lt"/>
              </a:rPr>
              <a:t>meter</a:t>
            </a:r>
            <a:r>
              <a:rPr sz="1200" b="1" i="1" dirty="0">
                <a:solidFill>
                  <a:schemeClr val="tx2"/>
                </a:solidFill>
                <a:latin typeface="+mj-lt"/>
              </a:rPr>
              <a:t>. This field is intended for modeling purposes only.</a:t>
            </a:r>
            <a:endParaRPr lang="en-US" sz="1200" b="1" i="1" dirty="0">
              <a:solidFill>
                <a:schemeClr val="tx2"/>
              </a:solidFill>
              <a:latin typeface="+mj-lt"/>
            </a:endParaRPr>
          </a:p>
          <a:p>
            <a:pPr algn="l">
              <a:spcAft>
                <a:spcPts val="0"/>
              </a:spcAft>
            </a:pPr>
            <a:endParaRPr lang="it-IT" sz="1200" b="1" dirty="0">
              <a:solidFill>
                <a:schemeClr val="tx2"/>
              </a:solidFill>
              <a:latin typeface="+mj-lt"/>
            </a:endParaRPr>
          </a:p>
          <a:p>
            <a:pPr algn="l">
              <a:spcAft>
                <a:spcPts val="0"/>
              </a:spcAft>
            </a:pPr>
            <a:endParaRPr lang="it-IT" sz="1200" b="1" dirty="0">
              <a:solidFill>
                <a:schemeClr val="tx2"/>
              </a:solidFill>
              <a:latin typeface="+mj-lt"/>
            </a:endParaRPr>
          </a:p>
          <a:p>
            <a:pPr algn="l">
              <a:spcAft>
                <a:spcPts val="0"/>
              </a:spcAft>
            </a:pPr>
            <a:endParaRPr lang="en-US" sz="1200" b="1" dirty="0">
              <a:solidFill>
                <a:schemeClr val="tx2"/>
              </a:solidFill>
              <a:latin typeface="+mj-lt"/>
            </a:endParaRPr>
          </a:p>
          <a:p>
            <a:pPr algn="l">
              <a:spcAft>
                <a:spcPts val="400"/>
              </a:spcAft>
            </a:pPr>
            <a:r>
              <a:rPr sz="1600" dirty="0">
                <a:solidFill>
                  <a:srgbClr val="003366"/>
                </a:solidFill>
                <a:latin typeface="+mj-lt"/>
              </a:rPr>
              <a:t>A₁ (t₁)</a:t>
            </a:r>
            <a:r>
              <a:rPr lang="en-US" sz="1600" dirty="0">
                <a:solidFill>
                  <a:srgbClr val="003366"/>
                </a:solidFill>
                <a:latin typeface="+mj-lt"/>
              </a:rPr>
              <a:t> </a:t>
            </a:r>
            <a:r>
              <a:rPr lang="en-US" sz="1200" dirty="0"/>
              <a:t>— </a:t>
            </a:r>
            <a:r>
              <a:rPr lang="en-US" sz="1200" dirty="0">
                <a:solidFill>
                  <a:srgbClr val="003366"/>
                </a:solidFill>
                <a:latin typeface="+mj-lt"/>
              </a:rPr>
              <a:t>Set </a:t>
            </a:r>
            <a:r>
              <a:rPr sz="1200" dirty="0">
                <a:latin typeface="+mj-lt"/>
              </a:rPr>
              <a:t>the </a:t>
            </a:r>
            <a:r>
              <a:rPr lang="it-IT" sz="1200" dirty="0" err="1">
                <a:latin typeface="+mj-lt"/>
              </a:rPr>
              <a:t>recorded</a:t>
            </a:r>
            <a:r>
              <a:rPr lang="it-IT" sz="1200" dirty="0">
                <a:latin typeface="+mj-lt"/>
              </a:rPr>
              <a:t> </a:t>
            </a:r>
            <a:r>
              <a:rPr sz="1200" dirty="0">
                <a:latin typeface="+mj-lt"/>
              </a:rPr>
              <a:t>value observed at time t₁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 (e.g. 100 µ</a:t>
            </a:r>
            <a:r>
              <a:rPr lang="en-US" sz="1200" dirty="0" err="1">
                <a:solidFill>
                  <a:srgbClr val="000000"/>
                </a:solidFill>
                <a:latin typeface="+mj-lt"/>
              </a:rPr>
              <a:t>Sv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/h).</a:t>
            </a:r>
          </a:p>
          <a:p>
            <a:pPr algn="l">
              <a:spcAft>
                <a:spcPts val="400"/>
              </a:spcAft>
            </a:pPr>
            <a:endParaRPr lang="en-US" sz="1200" dirty="0">
              <a:solidFill>
                <a:srgbClr val="000000"/>
              </a:solidFill>
              <a:latin typeface="+mj-lt"/>
            </a:endParaRPr>
          </a:p>
          <a:p>
            <a:pPr algn="l">
              <a:spcAft>
                <a:spcPts val="0"/>
              </a:spcAft>
            </a:pPr>
            <a:r>
              <a:rPr sz="1600" dirty="0">
                <a:solidFill>
                  <a:srgbClr val="003366"/>
                </a:solidFill>
                <a:latin typeface="+mj-lt"/>
              </a:rPr>
              <a:t>A₂ (t₂)</a:t>
            </a:r>
            <a:r>
              <a:rPr lang="en-US" sz="1600" dirty="0">
                <a:solidFill>
                  <a:srgbClr val="003366"/>
                </a:solidFill>
                <a:latin typeface="+mj-lt"/>
              </a:rPr>
              <a:t> </a:t>
            </a:r>
            <a:r>
              <a:rPr lang="en-US" sz="1200" dirty="0"/>
              <a:t>— </a:t>
            </a:r>
            <a:r>
              <a:rPr sz="1200" dirty="0">
                <a:latin typeface="+mj-lt"/>
              </a:rPr>
              <a:t>S</a:t>
            </a:r>
            <a:r>
              <a:rPr lang="it-IT" sz="1200" dirty="0">
                <a:latin typeface="+mj-lt"/>
              </a:rPr>
              <a:t>et the s</a:t>
            </a:r>
            <a:r>
              <a:rPr sz="1200" dirty="0" err="1">
                <a:latin typeface="+mj-lt"/>
              </a:rPr>
              <a:t>econd</a:t>
            </a:r>
            <a:r>
              <a:rPr sz="1200" dirty="0">
                <a:latin typeface="+mj-lt"/>
              </a:rPr>
              <a:t> measurement recorded at time t₂ using the same geometry, distance, and instrument settings as A₁(t₁)</a:t>
            </a:r>
            <a:r>
              <a:rPr lang="it-IT" sz="1200" dirty="0">
                <a:latin typeface="+mj-lt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 e.g. 80 µSv/h.</a:t>
            </a:r>
          </a:p>
          <a:p>
            <a:pPr algn="l"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latin typeface="+mj-lt"/>
            </a:endParaRPr>
          </a:p>
          <a:p>
            <a:pPr algn="l">
              <a:spcAft>
                <a:spcPts val="0"/>
              </a:spcAft>
            </a:pPr>
            <a:r>
              <a:rPr lang="it-IT" sz="1600" dirty="0">
                <a:solidFill>
                  <a:srgbClr val="003366"/>
                </a:solidFill>
                <a:latin typeface="+mj-lt"/>
              </a:rPr>
              <a:t>(</a:t>
            </a:r>
            <a:r>
              <a:rPr sz="1600" dirty="0">
                <a:solidFill>
                  <a:srgbClr val="003366"/>
                </a:solidFill>
                <a:latin typeface="+mj-lt"/>
              </a:rPr>
              <a:t>t₁ </a:t>
            </a:r>
            <a:r>
              <a:rPr lang="en-US" sz="1600" dirty="0"/>
              <a:t>→</a:t>
            </a:r>
            <a:r>
              <a:rPr sz="1600" dirty="0">
                <a:solidFill>
                  <a:srgbClr val="003366"/>
                </a:solidFill>
                <a:latin typeface="+mj-lt"/>
              </a:rPr>
              <a:t> t₂</a:t>
            </a:r>
            <a:r>
              <a:rPr lang="it-IT" sz="1600" dirty="0">
                <a:solidFill>
                  <a:srgbClr val="003366"/>
                </a:solidFill>
                <a:latin typeface="+mj-lt"/>
              </a:rPr>
              <a:t>)</a:t>
            </a:r>
            <a:r>
              <a:rPr lang="en-US" sz="1600" dirty="0">
                <a:solidFill>
                  <a:srgbClr val="003366"/>
                </a:solidFill>
                <a:latin typeface="+mj-lt"/>
              </a:rPr>
              <a:t> </a:t>
            </a:r>
            <a:r>
              <a:rPr lang="en-US" sz="1200" dirty="0"/>
              <a:t>— </a:t>
            </a:r>
            <a:r>
              <a:rPr lang="en-US" sz="1200" dirty="0">
                <a:solidFill>
                  <a:srgbClr val="003366"/>
                </a:solidFill>
                <a:latin typeface="+mj-lt"/>
              </a:rPr>
              <a:t>T</a:t>
            </a:r>
            <a:r>
              <a:rPr lang="it-IT" sz="1200" dirty="0">
                <a:latin typeface="+mj-lt"/>
              </a:rPr>
              <a:t>he </a:t>
            </a:r>
            <a:r>
              <a:rPr sz="1200" dirty="0">
                <a:latin typeface="+mj-lt"/>
              </a:rPr>
              <a:t>interval between the first and the second measurement, is automatically computed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(e.g. 5.91 hours).</a:t>
            </a:r>
          </a:p>
          <a:p>
            <a:pPr algn="l">
              <a:spcAft>
                <a:spcPts val="0"/>
              </a:spcAft>
            </a:pPr>
            <a:endParaRPr sz="1200" dirty="0">
              <a:latin typeface="+mj-lt"/>
            </a:endParaRPr>
          </a:p>
          <a:p>
            <a:pPr algn="l">
              <a:spcAft>
                <a:spcPts val="0"/>
              </a:spcAft>
            </a:pPr>
            <a:r>
              <a:rPr sz="1600" dirty="0">
                <a:solidFill>
                  <a:schemeClr val="tx2"/>
                </a:solidFill>
                <a:latin typeface="+mj-lt"/>
              </a:rPr>
              <a:t>A₃ (t₃)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200" dirty="0"/>
              <a:t>— </a:t>
            </a:r>
            <a:r>
              <a:rPr lang="it-IT" sz="1200" dirty="0">
                <a:latin typeface="+mj-lt"/>
              </a:rPr>
              <a:t>Set the </a:t>
            </a:r>
            <a:r>
              <a:rPr lang="it-IT" sz="1200" dirty="0" err="1">
                <a:latin typeface="+mj-lt"/>
              </a:rPr>
              <a:t>third</a:t>
            </a:r>
            <a:r>
              <a:rPr sz="1200" dirty="0">
                <a:latin typeface="+mj-lt"/>
              </a:rPr>
              <a:t> measurement recorded at time t₃ using the same geometry, distance, and instrument settings as A₂(t₂) and A₁(t₁)</a:t>
            </a:r>
            <a:r>
              <a:rPr lang="en-US" sz="1200" dirty="0">
                <a:latin typeface="+mj-lt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 e.g. 50 µSv/h.</a:t>
            </a:r>
          </a:p>
          <a:p>
            <a:pPr algn="l">
              <a:spcAft>
                <a:spcPts val="0"/>
              </a:spcAft>
            </a:pPr>
            <a:endParaRPr sz="1200" dirty="0">
              <a:latin typeface="+mj-lt"/>
            </a:endParaRPr>
          </a:p>
          <a:p>
            <a:pPr algn="l">
              <a:spcAft>
                <a:spcPts val="400"/>
              </a:spcAft>
            </a:pPr>
            <a:r>
              <a:rPr lang="it-IT" sz="1600" dirty="0">
                <a:solidFill>
                  <a:srgbClr val="003366"/>
                </a:solidFill>
                <a:latin typeface="+mj-lt"/>
              </a:rPr>
              <a:t>(</a:t>
            </a:r>
            <a:r>
              <a:rPr sz="1600" dirty="0">
                <a:solidFill>
                  <a:srgbClr val="003366"/>
                </a:solidFill>
                <a:latin typeface="+mj-lt"/>
              </a:rPr>
              <a:t>t₂ → t₃</a:t>
            </a:r>
            <a:r>
              <a:rPr lang="it-IT" sz="1600" dirty="0">
                <a:solidFill>
                  <a:srgbClr val="003366"/>
                </a:solidFill>
                <a:latin typeface="+mj-lt"/>
              </a:rPr>
              <a:t>)</a:t>
            </a:r>
            <a:r>
              <a:rPr lang="en-US" sz="1600" dirty="0">
                <a:solidFill>
                  <a:srgbClr val="003366"/>
                </a:solidFill>
                <a:latin typeface="+mj-lt"/>
              </a:rPr>
              <a:t> </a:t>
            </a:r>
            <a:r>
              <a:rPr lang="en-US" sz="1200" dirty="0"/>
              <a:t>— </a:t>
            </a:r>
            <a:r>
              <a:rPr lang="en-US" sz="1200" dirty="0">
                <a:solidFill>
                  <a:srgbClr val="003366"/>
                </a:solidFill>
                <a:latin typeface="+mj-lt"/>
              </a:rPr>
              <a:t>T</a:t>
            </a:r>
            <a:r>
              <a:rPr lang="it-IT" sz="1200" dirty="0">
                <a:latin typeface="+mj-lt"/>
              </a:rPr>
              <a:t>he i</a:t>
            </a:r>
            <a:r>
              <a:rPr sz="1200" dirty="0" err="1">
                <a:latin typeface="+mj-lt"/>
              </a:rPr>
              <a:t>nterval</a:t>
            </a:r>
            <a:r>
              <a:rPr sz="1200" dirty="0">
                <a:latin typeface="+mj-lt"/>
              </a:rPr>
              <a:t> between the second and the third measurement, is automatically computed</a:t>
            </a:r>
            <a:r>
              <a:rPr lang="en-US" sz="1200" dirty="0">
                <a:latin typeface="+mj-lt"/>
              </a:rPr>
              <a:t>  (e.g. 50 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hours).</a:t>
            </a:r>
            <a:endParaRPr sz="1200" dirty="0">
              <a:latin typeface="+mj-lt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0AF4552-3D62-4654-9172-68D66F7C5C60}"/>
              </a:ext>
            </a:extLst>
          </p:cNvPr>
          <p:cNvSpPr/>
          <p:nvPr/>
        </p:nvSpPr>
        <p:spPr>
          <a:xfrm>
            <a:off x="0" y="6537960"/>
            <a:ext cx="914400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466119" y="6596107"/>
            <a:ext cx="9419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000" dirty="0" err="1"/>
              <a:t>ThyRAD</a:t>
            </a:r>
            <a:r>
              <a:rPr sz="1000" dirty="0"/>
              <a:t> v0.63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732FDB9-DD37-4315-98CF-22D4F41DE328}"/>
              </a:ext>
            </a:extLst>
          </p:cNvPr>
          <p:cNvSpPr txBox="1"/>
          <p:nvPr/>
        </p:nvSpPr>
        <p:spPr>
          <a:xfrm>
            <a:off x="8574827" y="6596107"/>
            <a:ext cx="4536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00" b="1" i="1" dirty="0"/>
              <a:t>P 02</a:t>
            </a:r>
            <a:endParaRPr sz="1000" b="1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646365"/>
            <a:ext cx="4480559" cy="356526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975932" y="2028615"/>
            <a:ext cx="3893748" cy="2616101"/>
          </a:xfrm>
          <a:prstGeom prst="rect">
            <a:avLst/>
          </a:prstGeom>
          <a:noFill/>
        </p:spPr>
        <p:txBody>
          <a:bodyPr wrap="square" lIns="73152" rIns="73152">
            <a:spAutoFit/>
          </a:bodyPr>
          <a:lstStyle/>
          <a:p>
            <a:r>
              <a:rPr lang="en-US" sz="1600" dirty="0">
                <a:solidFill>
                  <a:srgbClr val="003366"/>
                </a:solidFill>
                <a:latin typeface="+mj-lt"/>
              </a:rPr>
              <a:t>(t₁ → tₓ): </a:t>
            </a:r>
            <a:r>
              <a:rPr lang="en-US" sz="1200" dirty="0"/>
              <a:t>— 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The interval between the first and the last measurement, is automatically computed (e.g. 45 hours between the first and the last measurement).</a:t>
            </a:r>
          </a:p>
          <a:p>
            <a:endParaRPr sz="1200" dirty="0">
              <a:latin typeface="+mj-lt"/>
            </a:endParaRPr>
          </a:p>
          <a:p>
            <a:pPr algn="l"/>
            <a:r>
              <a:rPr lang="en-US" sz="1600" dirty="0">
                <a:solidFill>
                  <a:srgbClr val="003366"/>
                </a:solidFill>
                <a:latin typeface="+mj-lt"/>
              </a:rPr>
              <a:t>Add</a:t>
            </a:r>
            <a:r>
              <a:rPr sz="1600" dirty="0">
                <a:solidFill>
                  <a:srgbClr val="003366"/>
                </a:solidFill>
                <a:latin typeface="+mj-lt"/>
              </a:rPr>
              <a:t> Aₙ(</a:t>
            </a:r>
            <a:r>
              <a:rPr lang="en-US" sz="1600" dirty="0">
                <a:solidFill>
                  <a:srgbClr val="003366"/>
                </a:solidFill>
                <a:latin typeface="+mj-lt"/>
              </a:rPr>
              <a:t>tₙ</a:t>
            </a:r>
            <a:r>
              <a:rPr sz="1600" dirty="0">
                <a:solidFill>
                  <a:srgbClr val="003366"/>
                </a:solidFill>
                <a:latin typeface="+mj-lt"/>
              </a:rPr>
              <a:t>)</a:t>
            </a:r>
            <a:r>
              <a:rPr lang="en-US" sz="1600" dirty="0">
                <a:solidFill>
                  <a:srgbClr val="003366"/>
                </a:solidFill>
                <a:latin typeface="+mj-lt"/>
              </a:rPr>
              <a:t> </a:t>
            </a:r>
            <a:r>
              <a:rPr lang="en-US" sz="1200" dirty="0"/>
              <a:t>— </a:t>
            </a:r>
            <a:r>
              <a:rPr sz="1200" dirty="0">
                <a:solidFill>
                  <a:srgbClr val="000000"/>
                </a:solidFill>
                <a:latin typeface="+mj-lt"/>
              </a:rPr>
              <a:t>Subsequent measurements recorded at time tₙ (after the third). It's possible to add as many measurements as needed</a:t>
            </a:r>
            <a:r>
              <a:rPr lang="it-IT" sz="1200" dirty="0">
                <a:solidFill>
                  <a:srgbClr val="000000"/>
                </a:solidFill>
                <a:latin typeface="+mj-lt"/>
              </a:rPr>
              <a:t> and e</a:t>
            </a:r>
            <a:r>
              <a:rPr sz="1200" dirty="0">
                <a:solidFill>
                  <a:srgbClr val="000000"/>
                </a:solidFill>
                <a:latin typeface="+mj-lt"/>
              </a:rPr>
              <a:t>ach additional value </a:t>
            </a:r>
            <a:r>
              <a:rPr lang="it-IT" sz="1200" dirty="0">
                <a:solidFill>
                  <a:srgbClr val="000000"/>
                </a:solidFill>
                <a:latin typeface="+mj-lt"/>
              </a:rPr>
              <a:t>(recording </a:t>
            </a:r>
            <a:r>
              <a:rPr sz="1200" dirty="0">
                <a:solidFill>
                  <a:srgbClr val="000000"/>
                </a:solidFill>
                <a:latin typeface="+mj-lt"/>
              </a:rPr>
              <a:t>using the same geometry, distance, and instrument settings as the previous ones</a:t>
            </a:r>
            <a:r>
              <a:rPr lang="it-IT" sz="1200" dirty="0">
                <a:solidFill>
                  <a:srgbClr val="000000"/>
                </a:solidFill>
                <a:latin typeface="+mj-lt"/>
              </a:rPr>
              <a:t>) 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will be included in the multi-segmented evaluation 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+mj-lt"/>
              </a:rPr>
              <a:t>(e.g.</a:t>
            </a:r>
            <a:r>
              <a:rPr sz="1200" dirty="0">
                <a:solidFill>
                  <a:srgbClr val="000000"/>
                </a:solidFill>
                <a:latin typeface="+mj-lt"/>
              </a:rPr>
              <a:t>: 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the next fourth and fifth measurements were performed </a:t>
            </a:r>
            <a:r>
              <a:rPr sz="1200" dirty="0">
                <a:solidFill>
                  <a:srgbClr val="000000"/>
                </a:solidFill>
                <a:latin typeface="+mj-lt"/>
              </a:rPr>
              <a:t>at 5:40 PM on September 20, 2025 (35 µSv/h) and at 8:00 AM on September 21, 2025 (18 µSv/h).</a:t>
            </a:r>
            <a:r>
              <a:rPr lang="it-IT" sz="1200" dirty="0">
                <a:solidFill>
                  <a:srgbClr val="000000"/>
                </a:solidFill>
                <a:latin typeface="+mj-lt"/>
              </a:rPr>
              <a:t> </a:t>
            </a:r>
            <a:endParaRPr lang="en-US" sz="12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C5ED7F2-8827-49AB-A8B8-FCEDCA5B3FEF}"/>
              </a:ext>
            </a:extLst>
          </p:cNvPr>
          <p:cNvSpPr/>
          <p:nvPr/>
        </p:nvSpPr>
        <p:spPr>
          <a:xfrm>
            <a:off x="0" y="6537960"/>
            <a:ext cx="914400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23E134D0-1A3A-4478-BEFB-83033FBCC5E8}"/>
              </a:ext>
            </a:extLst>
          </p:cNvPr>
          <p:cNvSpPr txBox="1"/>
          <p:nvPr/>
        </p:nvSpPr>
        <p:spPr>
          <a:xfrm>
            <a:off x="7466119" y="6596107"/>
            <a:ext cx="9419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000" dirty="0" err="1"/>
              <a:t>ThyRAD</a:t>
            </a:r>
            <a:r>
              <a:rPr sz="1000" dirty="0"/>
              <a:t> v0.63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E1C0EC86-2DAD-41FA-9E7E-BF1CC8B698B7}"/>
              </a:ext>
            </a:extLst>
          </p:cNvPr>
          <p:cNvSpPr txBox="1"/>
          <p:nvPr/>
        </p:nvSpPr>
        <p:spPr>
          <a:xfrm>
            <a:off x="8574827" y="6596107"/>
            <a:ext cx="4536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00" b="1" i="1" dirty="0"/>
              <a:t>P 03</a:t>
            </a:r>
            <a:endParaRPr sz="1000" b="1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87" y="175326"/>
            <a:ext cx="4066844" cy="367595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 descr="4.jpg">
            <a:extLst>
              <a:ext uri="{FF2B5EF4-FFF2-40B4-BE49-F238E27FC236}">
                <a16:creationId xmlns:a16="http://schemas.microsoft.com/office/drawing/2014/main" id="{83CE6FA3-5F41-52C8-5919-5D4B83B8A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827" y="175326"/>
            <a:ext cx="4153853" cy="454176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7AD4C9B-903F-4ADA-A7B6-2265D8F82E6B}"/>
              </a:ext>
            </a:extLst>
          </p:cNvPr>
          <p:cNvSpPr txBox="1"/>
          <p:nvPr/>
        </p:nvSpPr>
        <p:spPr>
          <a:xfrm>
            <a:off x="274320" y="3847804"/>
            <a:ext cx="4153852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</a:rPr>
              <a:t>λ (t₁ → t₂) and t½ (t₁ → t₂) </a:t>
            </a:r>
            <a:r>
              <a:rPr lang="en-US" sz="1200" dirty="0"/>
              <a:t>— Automatically computed from A₁(t₁) and A₂(t₂) using the mono-exponential fit: </a:t>
            </a:r>
          </a:p>
          <a:p>
            <a:r>
              <a:rPr lang="en-US" sz="1200" dirty="0"/>
              <a:t>λ = ln (A₁/A₂) / (t₂ − t₁); t½ (hours) = ln(2) / λ. </a:t>
            </a:r>
          </a:p>
          <a:p>
            <a:r>
              <a:rPr lang="en-US" sz="1200" dirty="0"/>
              <a:t>The app reads the exact timestamps and uses the measurement units you entered. Results appear in this output panel; editing either measurement or its time updates the values automatically.</a:t>
            </a:r>
          </a:p>
          <a:p>
            <a:endParaRPr lang="en-US" sz="700" dirty="0"/>
          </a:p>
          <a:p>
            <a:r>
              <a:rPr lang="en-US" sz="1400" dirty="0">
                <a:solidFill>
                  <a:schemeClr val="tx2"/>
                </a:solidFill>
                <a:latin typeface="+mj-lt"/>
              </a:rPr>
              <a:t>Normalization factor </a:t>
            </a:r>
            <a:r>
              <a:rPr lang="en-US" sz="1200" dirty="0"/>
              <a:t>— </a:t>
            </a:r>
            <a:r>
              <a:rPr lang="en-US" sz="1200" dirty="0">
                <a:latin typeface="+mj-lt"/>
              </a:rPr>
              <a:t>Unitless multiplier applied to the half-life estimated over (t₁ → t₂). The default is 1 (same slope after t₂). Values &gt;1 slow down the decay; values &lt;1 speed it up. Updating this field refreshes the Output and the predicted decay table/curve . This factor can be adjusted manually to explore research scenarios.</a:t>
            </a:r>
            <a:endParaRPr lang="en-US" sz="140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9E64BA5-37F9-4873-BA3B-215854FE2415}"/>
              </a:ext>
            </a:extLst>
          </p:cNvPr>
          <p:cNvSpPr/>
          <p:nvPr/>
        </p:nvSpPr>
        <p:spPr>
          <a:xfrm>
            <a:off x="0" y="6537960"/>
            <a:ext cx="914400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853544CC-F6F9-4A37-98F6-1AA33DAF8A32}"/>
              </a:ext>
            </a:extLst>
          </p:cNvPr>
          <p:cNvSpPr txBox="1"/>
          <p:nvPr/>
        </p:nvSpPr>
        <p:spPr>
          <a:xfrm>
            <a:off x="7466119" y="6596107"/>
            <a:ext cx="9419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000" dirty="0" err="1"/>
              <a:t>ThyRAD</a:t>
            </a:r>
            <a:r>
              <a:rPr sz="1000" dirty="0"/>
              <a:t> v0.63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2EBF4A5C-5475-4BC7-B91D-CE1BD65F80E0}"/>
              </a:ext>
            </a:extLst>
          </p:cNvPr>
          <p:cNvSpPr txBox="1"/>
          <p:nvPr/>
        </p:nvSpPr>
        <p:spPr>
          <a:xfrm>
            <a:off x="8574827" y="6596107"/>
            <a:ext cx="4536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00" b="1" i="1" dirty="0"/>
              <a:t>P 04</a:t>
            </a:r>
            <a:endParaRPr sz="1000" b="1" i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8125BE3-B991-4E35-94E9-93BA7104F180}"/>
              </a:ext>
            </a:extLst>
          </p:cNvPr>
          <p:cNvSpPr txBox="1"/>
          <p:nvPr/>
        </p:nvSpPr>
        <p:spPr>
          <a:xfrm>
            <a:off x="4715826" y="4714137"/>
            <a:ext cx="415385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</a:rPr>
              <a:t>Decay Table (t₁ → t</a:t>
            </a:r>
            <a:r>
              <a:rPr lang="en-US" sz="1600" dirty="0">
                <a:solidFill>
                  <a:srgbClr val="003366"/>
                </a:solidFill>
                <a:latin typeface="+mj-lt"/>
              </a:rPr>
              <a:t>ₓ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) </a:t>
            </a:r>
            <a:r>
              <a:rPr lang="en-US" sz="1200" dirty="0"/>
              <a:t>— </a:t>
            </a:r>
            <a:r>
              <a:rPr lang="en-US" sz="1200" dirty="0">
                <a:latin typeface="+mj-lt"/>
              </a:rPr>
              <a:t>Auto-populated hour by hour. Each row contains: Time (hours since t₁), Decay (expressed as µSv/h) predicted at the corresponding hour), Therapy (expressed in </a:t>
            </a:r>
            <a:r>
              <a:rPr lang="en-US" sz="1200" dirty="0" err="1">
                <a:latin typeface="+mj-lt"/>
              </a:rPr>
              <a:t>mCi</a:t>
            </a:r>
            <a:r>
              <a:rPr lang="en-US" sz="1200" dirty="0">
                <a:latin typeface="+mj-lt"/>
              </a:rPr>
              <a:t>), t₁ reference activity (expressed as µSv/h), and Decay (expressed in </a:t>
            </a:r>
            <a:r>
              <a:rPr lang="en-US" sz="1200" dirty="0" err="1">
                <a:latin typeface="+mj-lt"/>
              </a:rPr>
              <a:t>mCi</a:t>
            </a:r>
            <a:r>
              <a:rPr lang="en-US" sz="1200" dirty="0">
                <a:latin typeface="+mj-lt"/>
              </a:rPr>
              <a:t>) which is the retained activity at each time point computed by multiplying the predicted Decay (µSv/h) by the selected Therapy (</a:t>
            </a:r>
            <a:r>
              <a:rPr lang="en-US" sz="1200" dirty="0" err="1">
                <a:latin typeface="+mj-lt"/>
              </a:rPr>
              <a:t>mCi</a:t>
            </a:r>
            <a:r>
              <a:rPr lang="en-US" sz="1200" dirty="0">
                <a:latin typeface="+mj-lt"/>
              </a:rPr>
              <a:t>) and dividing by the initial rate t₁ (µSv/h).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74320"/>
            <a:ext cx="3992274" cy="581576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1780A317-A224-4C63-87AB-2AAB0650F27E}"/>
              </a:ext>
            </a:extLst>
          </p:cNvPr>
          <p:cNvSpPr/>
          <p:nvPr/>
        </p:nvSpPr>
        <p:spPr>
          <a:xfrm>
            <a:off x="0" y="6537960"/>
            <a:ext cx="914400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04A1F5D-0578-4C91-8DC2-2201A2B19242}"/>
              </a:ext>
            </a:extLst>
          </p:cNvPr>
          <p:cNvSpPr txBox="1"/>
          <p:nvPr/>
        </p:nvSpPr>
        <p:spPr>
          <a:xfrm>
            <a:off x="7466119" y="6596107"/>
            <a:ext cx="9419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000" dirty="0" err="1"/>
              <a:t>ThyRAD</a:t>
            </a:r>
            <a:r>
              <a:rPr sz="1000" dirty="0"/>
              <a:t> v0.63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97D2FA3E-0A7C-49A4-AF4A-0F44A5501B89}"/>
              </a:ext>
            </a:extLst>
          </p:cNvPr>
          <p:cNvSpPr txBox="1"/>
          <p:nvPr/>
        </p:nvSpPr>
        <p:spPr>
          <a:xfrm>
            <a:off x="8574827" y="6596107"/>
            <a:ext cx="4536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00" b="1" i="1" dirty="0"/>
              <a:t>P 05</a:t>
            </a:r>
            <a:endParaRPr sz="1000" b="1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1BF61A3-C0A9-469B-8914-775D13A83EAA}"/>
              </a:ext>
            </a:extLst>
          </p:cNvPr>
          <p:cNvSpPr txBox="1"/>
          <p:nvPr/>
        </p:nvSpPr>
        <p:spPr>
          <a:xfrm>
            <a:off x="4420973" y="1153210"/>
            <a:ext cx="452771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</a:rPr>
              <a:t>TAC (Time Activity Curve) </a:t>
            </a:r>
            <a:r>
              <a:rPr lang="en-US" sz="1200" dirty="0"/>
              <a:t>— </a:t>
            </a:r>
            <a:r>
              <a:rPr lang="en-US" sz="1200" dirty="0">
                <a:latin typeface="+mj-lt"/>
              </a:rPr>
              <a:t>The time axis is in hours since t₁; the vertical axis is the predicted rate (µSv/h) at the reference geometry. </a:t>
            </a:r>
          </a:p>
          <a:p>
            <a:r>
              <a:rPr lang="en-US" sz="1200" dirty="0">
                <a:latin typeface="+mj-lt"/>
              </a:rPr>
              <a:t>Updating inputs refresh the curve and its values up to tₓ.</a:t>
            </a:r>
          </a:p>
          <a:p>
            <a:endParaRPr lang="en-US" sz="1200" dirty="0">
              <a:latin typeface="+mj-lt"/>
            </a:endParaRPr>
          </a:p>
          <a:p>
            <a:endParaRPr lang="en-US" sz="1200" dirty="0">
              <a:latin typeface="+mj-lt"/>
            </a:endParaRPr>
          </a:p>
          <a:p>
            <a:endParaRPr lang="en-US" sz="1200" dirty="0">
              <a:latin typeface="+mj-lt"/>
            </a:endParaRPr>
          </a:p>
          <a:p>
            <a:endParaRPr lang="en-US" sz="1200" dirty="0">
              <a:latin typeface="+mj-lt"/>
            </a:endParaRPr>
          </a:p>
          <a:p>
            <a:endParaRPr lang="en-US" sz="1200" dirty="0">
              <a:latin typeface="+mj-lt"/>
            </a:endParaRPr>
          </a:p>
          <a:p>
            <a:endParaRPr lang="en-US" sz="1200" dirty="0">
              <a:latin typeface="+mj-lt"/>
            </a:endParaRPr>
          </a:p>
          <a:p>
            <a:endParaRPr lang="en-US" sz="1200" dirty="0">
              <a:latin typeface="+mj-lt"/>
            </a:endParaRPr>
          </a:p>
          <a:p>
            <a:endParaRPr lang="en-US" sz="1200" dirty="0">
              <a:latin typeface="+mj-lt"/>
            </a:endParaRPr>
          </a:p>
          <a:p>
            <a:endParaRPr lang="en-US" sz="1200" dirty="0">
              <a:latin typeface="+mj-lt"/>
            </a:endParaRPr>
          </a:p>
          <a:p>
            <a:r>
              <a:rPr lang="en-US" sz="1600" dirty="0">
                <a:solidFill>
                  <a:schemeClr val="tx2"/>
                </a:solidFill>
                <a:latin typeface="+mj-lt"/>
              </a:rPr>
              <a:t>AUC (Area Under Curve) </a:t>
            </a:r>
            <a:r>
              <a:rPr lang="en-US" sz="1200" dirty="0"/>
              <a:t>— </a:t>
            </a:r>
            <a:r>
              <a:rPr lang="en-US" sz="1200" dirty="0">
                <a:latin typeface="+mj-lt"/>
              </a:rPr>
              <a:t>The time axis is in hours since t₁; the vertical axis is the predicted rate (µSv/h) at the reference geometry. </a:t>
            </a:r>
          </a:p>
          <a:p>
            <a:r>
              <a:rPr lang="en-US" sz="1200" dirty="0">
                <a:latin typeface="+mj-lt"/>
              </a:rPr>
              <a:t>Updating inputs refresh the curve and its values up to tₓ.</a:t>
            </a:r>
          </a:p>
          <a:p>
            <a:endParaRPr lang="en-US" sz="1200" dirty="0">
              <a:latin typeface="+mj-lt"/>
            </a:endParaRPr>
          </a:p>
          <a:p>
            <a:endParaRPr lang="en-US" sz="1200" dirty="0">
              <a:latin typeface="+mj-lt"/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&lt; Threshold (µSv/h), in about: </a:t>
            </a:r>
            <a:r>
              <a:rPr lang="en-US" sz="1200" dirty="0"/>
              <a:t>— Estimated time for the predicted rate to fall below the selected threshold. By default, the threshold is set to limit of 30 µSv/h. The value updates automatically when inputs or the normalization factor change and can be verified on the decay table.</a:t>
            </a:r>
          </a:p>
          <a:p>
            <a:r>
              <a:rPr lang="en-US" sz="1200" dirty="0"/>
              <a:t>In this example, the 30 µSv/h threshold is reached in about 32 hours from the first measurement A₁(t₁).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74320"/>
            <a:ext cx="4208481" cy="600219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EEB1D736-6234-47DD-BF95-030FC7116EAC}"/>
              </a:ext>
            </a:extLst>
          </p:cNvPr>
          <p:cNvSpPr/>
          <p:nvPr/>
        </p:nvSpPr>
        <p:spPr>
          <a:xfrm>
            <a:off x="0" y="6537960"/>
            <a:ext cx="914400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ACB91A36-C4A9-42BE-A7B9-A14EE10035F6}"/>
              </a:ext>
            </a:extLst>
          </p:cNvPr>
          <p:cNvSpPr txBox="1"/>
          <p:nvPr/>
        </p:nvSpPr>
        <p:spPr>
          <a:xfrm>
            <a:off x="7466119" y="6596107"/>
            <a:ext cx="9419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000" dirty="0" err="1"/>
              <a:t>ThyRAD</a:t>
            </a:r>
            <a:r>
              <a:rPr sz="1000" dirty="0"/>
              <a:t> v0.63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60CEEFF6-37A7-4A90-AE63-33B46B9B1B21}"/>
              </a:ext>
            </a:extLst>
          </p:cNvPr>
          <p:cNvSpPr txBox="1"/>
          <p:nvPr/>
        </p:nvSpPr>
        <p:spPr>
          <a:xfrm>
            <a:off x="8574827" y="6596107"/>
            <a:ext cx="4536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00" b="1" i="1" dirty="0"/>
              <a:t>P 06</a:t>
            </a:r>
            <a:endParaRPr sz="1000" b="1" i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5F7ACE2-4BA1-4E99-AF4B-E5C5DF62DD1B}"/>
              </a:ext>
            </a:extLst>
          </p:cNvPr>
          <p:cNvSpPr txBox="1"/>
          <p:nvPr/>
        </p:nvSpPr>
        <p:spPr>
          <a:xfrm>
            <a:off x="4661199" y="746720"/>
            <a:ext cx="4278615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λ (t₂ → t₃) </a:t>
            </a:r>
            <a:r>
              <a:rPr lang="en-US" sz="1200" dirty="0"/>
              <a:t>— Automatically computed from A₂(t₂) and A₃(t₃), if the third measurement is available; updates when either value or timestamp changes.</a:t>
            </a:r>
          </a:p>
          <a:p>
            <a:endParaRPr lang="en-US" sz="1200" dirty="0"/>
          </a:p>
          <a:p>
            <a:r>
              <a:rPr lang="en-US" sz="1600" dirty="0">
                <a:solidFill>
                  <a:schemeClr val="tx2"/>
                </a:solidFill>
              </a:rPr>
              <a:t>t½ (t₂ → t₃) </a:t>
            </a:r>
            <a:r>
              <a:rPr lang="en-US" sz="1200" dirty="0"/>
              <a:t>— Half-life derived from λ(t₂→t₃) as t½ = ln(2)/λ; reported in hours.</a:t>
            </a:r>
          </a:p>
          <a:p>
            <a:endParaRPr lang="en-US" sz="1200" dirty="0"/>
          </a:p>
          <a:p>
            <a:r>
              <a:rPr lang="en-US" sz="1600" dirty="0">
                <a:solidFill>
                  <a:schemeClr val="tx2"/>
                </a:solidFill>
              </a:rPr>
              <a:t>λ (t₁ → tₓ) </a:t>
            </a:r>
            <a:r>
              <a:rPr lang="en-US" sz="1200" dirty="0"/>
              <a:t>— Effective decay constant used for the overall model up to tₓ; for the post-t₂ segment it is obtained from the current t½(t₂→tₓ) via λ = ln(2)/t½.</a:t>
            </a:r>
          </a:p>
          <a:p>
            <a:endParaRPr lang="en-US" sz="1200" dirty="0"/>
          </a:p>
          <a:p>
            <a:r>
              <a:rPr lang="en-US" sz="1600" dirty="0">
                <a:solidFill>
                  <a:schemeClr val="tx2"/>
                </a:solidFill>
              </a:rPr>
              <a:t>t½ (t₁ → tₓ) </a:t>
            </a:r>
            <a:r>
              <a:rPr lang="en-US" sz="1200" dirty="0"/>
              <a:t>— Effective half-life for the overall time span up to tₓ</a:t>
            </a:r>
            <a:r>
              <a:rPr lang="en-US" sz="1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092B19D-3BFE-45A9-8205-0CFF5EB18A31}"/>
              </a:ext>
            </a:extLst>
          </p:cNvPr>
          <p:cNvSpPr txBox="1"/>
          <p:nvPr/>
        </p:nvSpPr>
        <p:spPr>
          <a:xfrm>
            <a:off x="4661199" y="4275965"/>
            <a:ext cx="427861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FORMULA:</a:t>
            </a:r>
            <a:r>
              <a:rPr lang="en-US" sz="1200" dirty="0"/>
              <a:t> — Multi-segmented based predictive values</a:t>
            </a:r>
          </a:p>
          <a:p>
            <a:r>
              <a:rPr lang="en-US" sz="1200" dirty="0"/>
              <a:t>Shows the analytic expression of the piecewise (multi-segment) decay curve built from your measurements. When ≥3 points are available, the tool estimates one decay rate for each interval between consecutive times and defines a continuous function segment by segment: on [tᵢ, tᵢ₊₁) the model follows a mono-exponential with the rate derived from Aᵢ(tᵢ) and Aᵢ₊₁(tᵢ₊₁). The panel lists these interval-specific formulas and their time ranges, so you can see exactly which law is applied where; it updates automatically as you add or edit measurements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1" y="274320"/>
            <a:ext cx="3365836" cy="598443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7B404F8-5EF6-42DB-A660-A4BB805A5E14}"/>
              </a:ext>
            </a:extLst>
          </p:cNvPr>
          <p:cNvSpPr/>
          <p:nvPr/>
        </p:nvSpPr>
        <p:spPr>
          <a:xfrm>
            <a:off x="0" y="6537960"/>
            <a:ext cx="914400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86EDDA2E-51FA-4A3F-ABB7-76DE62EEC2AD}"/>
              </a:ext>
            </a:extLst>
          </p:cNvPr>
          <p:cNvSpPr txBox="1"/>
          <p:nvPr/>
        </p:nvSpPr>
        <p:spPr>
          <a:xfrm>
            <a:off x="7466119" y="6596107"/>
            <a:ext cx="9419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000" dirty="0" err="1"/>
              <a:t>ThyRAD</a:t>
            </a:r>
            <a:r>
              <a:rPr sz="1000" dirty="0"/>
              <a:t> v0.63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71C1623A-8583-4062-BB2C-9CC3F27FE876}"/>
              </a:ext>
            </a:extLst>
          </p:cNvPr>
          <p:cNvSpPr txBox="1"/>
          <p:nvPr/>
        </p:nvSpPr>
        <p:spPr>
          <a:xfrm>
            <a:off x="8574827" y="6596107"/>
            <a:ext cx="4536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00" b="1" i="1" dirty="0"/>
              <a:t>P 07</a:t>
            </a:r>
            <a:endParaRPr sz="1000" b="1" i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2DCC420-F1C7-40D7-A91B-4C07C83895A1}"/>
              </a:ext>
            </a:extLst>
          </p:cNvPr>
          <p:cNvSpPr txBox="1"/>
          <p:nvPr/>
        </p:nvSpPr>
        <p:spPr>
          <a:xfrm>
            <a:off x="3906175" y="1011168"/>
            <a:ext cx="496350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TAC (Time-Activity Curve)</a:t>
            </a:r>
            <a:r>
              <a:rPr lang="en-US" sz="1200" dirty="0"/>
              <a:t> — Displays both curves: the mono-exponential fit (from A ₁– A₂) and the data-driven multi-segment model (≥ 3 points) overlaid with the measured points. </a:t>
            </a:r>
          </a:p>
          <a:p>
            <a:r>
              <a:rPr lang="en-US" sz="1200" dirty="0"/>
              <a:t>Time is in hours since t₁; vertical axis is the predicted rate (µSv/h) at the reference geometry. Updating inputs refreshes both curves up to tₓ.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600" dirty="0">
                <a:solidFill>
                  <a:schemeClr val="tx2"/>
                </a:solidFill>
              </a:rPr>
              <a:t>&lt; Threshold (µSv/h), in about: </a:t>
            </a:r>
            <a:r>
              <a:rPr lang="en-US" sz="1200" dirty="0"/>
              <a:t>— Estimated time for the multi-segment curve to drop below the selected threshold (default 30 µSv/h). The value updates automatically and can be cross-checked on the decay table.</a:t>
            </a:r>
          </a:p>
          <a:p>
            <a:endParaRPr lang="en-US" sz="1200" dirty="0"/>
          </a:p>
          <a:p>
            <a:r>
              <a:rPr lang="en-US" sz="1600" dirty="0">
                <a:solidFill>
                  <a:schemeClr val="tx2"/>
                </a:solidFill>
              </a:rPr>
              <a:t>&lt; 16 </a:t>
            </a:r>
            <a:r>
              <a:rPr lang="en-US" sz="1600" dirty="0" err="1">
                <a:solidFill>
                  <a:schemeClr val="tx2"/>
                </a:solidFill>
              </a:rPr>
              <a:t>mCi</a:t>
            </a:r>
            <a:r>
              <a:rPr lang="en-US" sz="1600" dirty="0">
                <a:solidFill>
                  <a:schemeClr val="tx2"/>
                </a:solidFill>
              </a:rPr>
              <a:t>, in about: </a:t>
            </a:r>
            <a:r>
              <a:rPr lang="en-US" sz="1200" dirty="0"/>
              <a:t>— Estimated time for retained activity to fall below 16 </a:t>
            </a:r>
            <a:r>
              <a:rPr lang="en-US" sz="1200" dirty="0" err="1"/>
              <a:t>mCi</a:t>
            </a:r>
            <a:r>
              <a:rPr lang="en-US" sz="1200" dirty="0"/>
              <a:t> based on the multi-segment model (may differ from the mono-exponential estimate). Updates when inputs change.</a:t>
            </a:r>
          </a:p>
          <a:p>
            <a:endParaRPr lang="en-US" sz="1200" dirty="0"/>
          </a:p>
          <a:p>
            <a:r>
              <a:rPr lang="en-US" sz="1600" dirty="0">
                <a:solidFill>
                  <a:schemeClr val="tx2"/>
                </a:solidFill>
              </a:rPr>
              <a:t>AUC (Area Under Curve) </a:t>
            </a:r>
            <a:r>
              <a:rPr lang="en-US" sz="1200" dirty="0"/>
              <a:t>— Integral of the displayed curve (µ</a:t>
            </a:r>
            <a:r>
              <a:rPr lang="en-US" sz="1200" dirty="0" err="1"/>
              <a:t>Sv·h</a:t>
            </a:r>
            <a:r>
              <a:rPr lang="en-US" sz="1200" dirty="0"/>
              <a:t>) over the shown time window. Reported for the multi-segment model and useful to compare against the mono-exponential trend; it updates when inputs change.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20" y="439697"/>
            <a:ext cx="4480559" cy="2959273"/>
          </a:xfrm>
          <a:prstGeom prst="rect">
            <a:avLst/>
          </a:prstGeom>
          <a:ln w="9525">
            <a:solidFill>
              <a:schemeClr val="tx2"/>
            </a:solidFill>
          </a:ln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86D7E42-AE4E-4F08-ABDE-51F89DBD82E8}"/>
              </a:ext>
            </a:extLst>
          </p:cNvPr>
          <p:cNvSpPr/>
          <p:nvPr/>
        </p:nvSpPr>
        <p:spPr>
          <a:xfrm>
            <a:off x="0" y="6537960"/>
            <a:ext cx="914400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EE7B5568-F121-4B54-B452-4C379559BA42}"/>
              </a:ext>
            </a:extLst>
          </p:cNvPr>
          <p:cNvSpPr txBox="1"/>
          <p:nvPr/>
        </p:nvSpPr>
        <p:spPr>
          <a:xfrm>
            <a:off x="7466119" y="6596107"/>
            <a:ext cx="9419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000" dirty="0" err="1"/>
              <a:t>ThyRAD</a:t>
            </a:r>
            <a:r>
              <a:rPr sz="1000" dirty="0"/>
              <a:t> v0.63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CEFE8D58-6E25-4F41-8691-2DA424491745}"/>
              </a:ext>
            </a:extLst>
          </p:cNvPr>
          <p:cNvSpPr txBox="1"/>
          <p:nvPr/>
        </p:nvSpPr>
        <p:spPr>
          <a:xfrm>
            <a:off x="8574827" y="6596107"/>
            <a:ext cx="4536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00" b="1" i="1" dirty="0"/>
              <a:t>P 08</a:t>
            </a:r>
            <a:endParaRPr sz="1000" b="1" i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60253C5-90C1-4F4E-88F4-35BB71574CC7}"/>
              </a:ext>
            </a:extLst>
          </p:cNvPr>
          <p:cNvSpPr txBox="1"/>
          <p:nvPr/>
        </p:nvSpPr>
        <p:spPr>
          <a:xfrm>
            <a:off x="2293620" y="3546523"/>
            <a:ext cx="455485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Δ limit 30 µSv/h (h; %): </a:t>
            </a:r>
            <a:r>
              <a:rPr lang="en-US" sz="1200" dirty="0"/>
              <a:t>— Difference between the multi-segment and the mono-exponential time-to-threshold (30 µSv/h). Reported as hours and as percent relative to the mono-exponential estimate (positive = multi-segment later; negative = earlier).</a:t>
            </a:r>
          </a:p>
          <a:p>
            <a:endParaRPr lang="en-US" sz="1200" dirty="0"/>
          </a:p>
          <a:p>
            <a:r>
              <a:rPr lang="en-US" sz="1600" dirty="0">
                <a:solidFill>
                  <a:schemeClr val="tx2"/>
                </a:solidFill>
              </a:rPr>
              <a:t>Δ limit 16 </a:t>
            </a:r>
            <a:r>
              <a:rPr lang="en-US" sz="1600" dirty="0" err="1">
                <a:solidFill>
                  <a:schemeClr val="tx2"/>
                </a:solidFill>
              </a:rPr>
              <a:t>mCi</a:t>
            </a:r>
            <a:r>
              <a:rPr lang="en-US" sz="1600" dirty="0">
                <a:solidFill>
                  <a:schemeClr val="tx2"/>
                </a:solidFill>
              </a:rPr>
              <a:t> (h; %): </a:t>
            </a:r>
            <a:r>
              <a:rPr lang="en-US" sz="1200" dirty="0"/>
              <a:t>— Difference between the multi-segment and the mono-exponential time to drop below 16 </a:t>
            </a:r>
            <a:r>
              <a:rPr lang="en-US" sz="1200" dirty="0" err="1"/>
              <a:t>mCi</a:t>
            </a:r>
            <a:r>
              <a:rPr lang="en-US" sz="1200" dirty="0"/>
              <a:t>. Reported in hours and as percent relative to the mono-exponential estimate.</a:t>
            </a:r>
          </a:p>
          <a:p>
            <a:endParaRPr lang="en-US" sz="1200" dirty="0"/>
          </a:p>
          <a:p>
            <a:r>
              <a:rPr lang="en-US" sz="1600" dirty="0">
                <a:solidFill>
                  <a:schemeClr val="tx2"/>
                </a:solidFill>
              </a:rPr>
              <a:t>Δ AUC (µ</a:t>
            </a:r>
            <a:r>
              <a:rPr lang="en-US" sz="1600" dirty="0" err="1">
                <a:solidFill>
                  <a:schemeClr val="tx2"/>
                </a:solidFill>
              </a:rPr>
              <a:t>Sv·h</a:t>
            </a:r>
            <a:r>
              <a:rPr lang="en-US" sz="1600" dirty="0">
                <a:solidFill>
                  <a:schemeClr val="tx2"/>
                </a:solidFill>
              </a:rPr>
              <a:t>; %): </a:t>
            </a:r>
            <a:r>
              <a:rPr lang="en-US" sz="1200" dirty="0"/>
              <a:t>— Difference between the multi-segment and the mono-exponential Area Under Curve over the shown window. Reported as absolute AUC and as percent relative to the mono-exponential AUC (positive = multi-segment higher; negative = lower).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86D7E42-AE4E-4F08-ABDE-51F89DBD82E8}"/>
              </a:ext>
            </a:extLst>
          </p:cNvPr>
          <p:cNvSpPr/>
          <p:nvPr/>
        </p:nvSpPr>
        <p:spPr>
          <a:xfrm>
            <a:off x="0" y="6537960"/>
            <a:ext cx="914400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EE7B5568-F121-4B54-B452-4C379559BA42}"/>
              </a:ext>
            </a:extLst>
          </p:cNvPr>
          <p:cNvSpPr txBox="1"/>
          <p:nvPr/>
        </p:nvSpPr>
        <p:spPr>
          <a:xfrm>
            <a:off x="7466119" y="6596107"/>
            <a:ext cx="9419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sz="1000" dirty="0" err="1"/>
              <a:t>ThyRAD</a:t>
            </a:r>
            <a:r>
              <a:rPr sz="1000" dirty="0"/>
              <a:t> v0.63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CEFE8D58-6E25-4F41-8691-2DA424491745}"/>
              </a:ext>
            </a:extLst>
          </p:cNvPr>
          <p:cNvSpPr txBox="1"/>
          <p:nvPr/>
        </p:nvSpPr>
        <p:spPr>
          <a:xfrm>
            <a:off x="8574827" y="6596107"/>
            <a:ext cx="4536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00" b="1" i="1" dirty="0"/>
              <a:t>P 09</a:t>
            </a:r>
            <a:endParaRPr sz="1000" b="1" i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483479C-14EE-42D6-A2F7-CCCEE23259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4" r="40381"/>
          <a:stretch/>
        </p:blipFill>
        <p:spPr>
          <a:xfrm>
            <a:off x="676273" y="849524"/>
            <a:ext cx="1085850" cy="51358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5F0F323-F651-48E4-A83E-E48A7C6E7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74" r="40508"/>
          <a:stretch/>
        </p:blipFill>
        <p:spPr>
          <a:xfrm>
            <a:off x="695324" y="2780542"/>
            <a:ext cx="1104901" cy="31851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F403434-4422-44C8-B5DB-F8B4178D2C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10" r="37677"/>
          <a:stretch/>
        </p:blipFill>
        <p:spPr>
          <a:xfrm>
            <a:off x="685799" y="3366051"/>
            <a:ext cx="1419225" cy="32156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0FE2313-5436-4138-9EC0-D0CB4219B2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75" r="39342"/>
          <a:stretch/>
        </p:blipFill>
        <p:spPr>
          <a:xfrm>
            <a:off x="672781" y="1463159"/>
            <a:ext cx="1200150" cy="51511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183DEFB-AA39-4E0E-91C9-CC16C59D67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010" r="36844"/>
          <a:stretch/>
        </p:blipFill>
        <p:spPr>
          <a:xfrm>
            <a:off x="657223" y="3922170"/>
            <a:ext cx="1495425" cy="32156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9F773D4-E9D3-4F33-AEE7-C99155B1D3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342" r="38842"/>
          <a:stretch/>
        </p:blipFill>
        <p:spPr>
          <a:xfrm>
            <a:off x="714374" y="2067920"/>
            <a:ext cx="1247775" cy="51511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7263F9F-2389-4A35-BC90-7E34A08558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010" r="36511"/>
          <a:stretch/>
        </p:blipFill>
        <p:spPr>
          <a:xfrm>
            <a:off x="704849" y="4617594"/>
            <a:ext cx="1514475" cy="321564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13DE630-B5D7-4ACC-9DDB-D7A905DBDBE0}"/>
              </a:ext>
            </a:extLst>
          </p:cNvPr>
          <p:cNvSpPr txBox="1"/>
          <p:nvPr/>
        </p:nvSpPr>
        <p:spPr>
          <a:xfrm>
            <a:off x="171449" y="126532"/>
            <a:ext cx="3638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Computation Reference  — Formulas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5F0BFE3-75DC-4F78-8BB4-2112BDB58C73}"/>
              </a:ext>
            </a:extLst>
          </p:cNvPr>
          <p:cNvSpPr txBox="1"/>
          <p:nvPr/>
        </p:nvSpPr>
        <p:spPr>
          <a:xfrm>
            <a:off x="374967" y="868574"/>
            <a:ext cx="316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053A207-99D1-4F9E-9AE6-2E3673777B21}"/>
              </a:ext>
            </a:extLst>
          </p:cNvPr>
          <p:cNvSpPr txBox="1"/>
          <p:nvPr/>
        </p:nvSpPr>
        <p:spPr>
          <a:xfrm>
            <a:off x="374969" y="1477827"/>
            <a:ext cx="316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5BF9CFD-CB24-422A-98B7-740CBF9A69DD}"/>
              </a:ext>
            </a:extLst>
          </p:cNvPr>
          <p:cNvSpPr txBox="1"/>
          <p:nvPr/>
        </p:nvSpPr>
        <p:spPr>
          <a:xfrm>
            <a:off x="374969" y="2076287"/>
            <a:ext cx="316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4898D5B-8B09-4890-8C51-B965C1498FEF}"/>
              </a:ext>
            </a:extLst>
          </p:cNvPr>
          <p:cNvSpPr txBox="1"/>
          <p:nvPr/>
        </p:nvSpPr>
        <p:spPr>
          <a:xfrm>
            <a:off x="374969" y="2698048"/>
            <a:ext cx="316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AAD4615-EF64-48A7-8522-E44A9268A331}"/>
              </a:ext>
            </a:extLst>
          </p:cNvPr>
          <p:cNvSpPr txBox="1"/>
          <p:nvPr/>
        </p:nvSpPr>
        <p:spPr>
          <a:xfrm>
            <a:off x="365444" y="3278363"/>
            <a:ext cx="316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FBEABBA-22A7-4734-B21A-354E0682AA02}"/>
              </a:ext>
            </a:extLst>
          </p:cNvPr>
          <p:cNvSpPr txBox="1"/>
          <p:nvPr/>
        </p:nvSpPr>
        <p:spPr>
          <a:xfrm>
            <a:off x="365444" y="3856410"/>
            <a:ext cx="316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D0D6B3F-07C2-4D7C-B778-964031DA9869}"/>
              </a:ext>
            </a:extLst>
          </p:cNvPr>
          <p:cNvSpPr txBox="1"/>
          <p:nvPr/>
        </p:nvSpPr>
        <p:spPr>
          <a:xfrm>
            <a:off x="374969" y="4544234"/>
            <a:ext cx="316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0FD7AEA-83C3-43AC-A57E-870D433783D1}"/>
              </a:ext>
            </a:extLst>
          </p:cNvPr>
          <p:cNvSpPr txBox="1"/>
          <p:nvPr/>
        </p:nvSpPr>
        <p:spPr>
          <a:xfrm>
            <a:off x="368938" y="5193394"/>
            <a:ext cx="316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74ACB9C-05BB-4D5A-A921-1767D6E1ED80}"/>
              </a:ext>
            </a:extLst>
          </p:cNvPr>
          <p:cNvSpPr txBox="1"/>
          <p:nvPr/>
        </p:nvSpPr>
        <p:spPr>
          <a:xfrm>
            <a:off x="368938" y="5897247"/>
            <a:ext cx="316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3915D7DB-4A01-46EC-B52F-CC894B0561EC}"/>
                  </a:ext>
                </a:extLst>
              </p:cNvPr>
              <p:cNvSpPr txBox="1"/>
              <p:nvPr/>
            </p:nvSpPr>
            <p:spPr>
              <a:xfrm>
                <a:off x="647698" y="5068614"/>
                <a:ext cx="4752975" cy="529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𝑐𝑢𝑚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1200" i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𝐴𝑖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3915D7DB-4A01-46EC-B52F-CC894B056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8" y="5068614"/>
                <a:ext cx="4752975" cy="529247"/>
              </a:xfrm>
              <a:prstGeom prst="rect">
                <a:avLst/>
              </a:prstGeom>
              <a:blipFill>
                <a:blip r:embed="rId9"/>
                <a:stretch>
                  <a:fillRect t="-136782" b="-198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30842E8-40CD-4CEB-B655-1BBE270E0038}"/>
                  </a:ext>
                </a:extLst>
              </p:cNvPr>
              <p:cNvSpPr txBox="1"/>
              <p:nvPr/>
            </p:nvSpPr>
            <p:spPr>
              <a:xfrm>
                <a:off x="638173" y="5802605"/>
                <a:ext cx="4572000" cy="4698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𝑐𝑢𝑚</m:t>
                          </m:r>
                        </m:sub>
                      </m:sSub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r>
                        <a:rPr lang="en-US" sz="1200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30842E8-40CD-4CEB-B655-1BBE270E0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73" y="5802605"/>
                <a:ext cx="4572000" cy="469809"/>
              </a:xfrm>
              <a:prstGeom prst="rect">
                <a:avLst/>
              </a:prstGeom>
              <a:blipFill>
                <a:blip r:embed="rId10"/>
                <a:stretch>
                  <a:fillRect t="-133766" b="-20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816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1477</Words>
  <Application>Microsoft Office PowerPoint</Application>
  <PresentationFormat>On-screen Show (4:3)</PresentationFormat>
  <Paragraphs>105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ThyRAD Thyroid Radioactive Decay Prediction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ThyRAD Thyroid Radioactive Decay Prediction Tool</dc:title>
  <dc:subject/>
  <dc:creator/>
  <cp:keywords/>
  <dc:description>generated using python-pptx</dc:description>
  <cp:lastModifiedBy>Garau Ludovico Maria</cp:lastModifiedBy>
  <cp:revision>28</cp:revision>
  <dcterms:created xsi:type="dcterms:W3CDTF">2013-01-27T09:14:16Z</dcterms:created>
  <dcterms:modified xsi:type="dcterms:W3CDTF">2025-09-23T06:08:51Z</dcterms:modified>
  <cp:category/>
</cp:coreProperties>
</file>